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12798425" cy="7199313"/>
  <p:notesSz cx="12798425" cy="7199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4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48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417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6541560" y="386532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120" cy="120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6541560" y="1684440"/>
            <a:ext cx="562032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4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rcRect t="2628" b="2628"/>
          <a:stretch/>
        </p:blipFill>
        <p:spPr bwMode="auto">
          <a:xfrm>
            <a:off x="5883480" y="0"/>
            <a:ext cx="6913080" cy="71974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Параллелограмм 5"/>
          <p:cNvSpPr/>
          <p:nvPr/>
        </p:nvSpPr>
        <p:spPr bwMode="auto">
          <a:xfrm flipH="1">
            <a:off x="-331200" y="96480"/>
            <a:ext cx="1382040" cy="11923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Параллелограмм 6"/>
          <p:cNvSpPr/>
          <p:nvPr/>
        </p:nvSpPr>
        <p:spPr bwMode="auto">
          <a:xfrm flipH="1">
            <a:off x="-492840" y="0"/>
            <a:ext cx="1382040" cy="119232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Прямоугольный треугольник 7"/>
          <p:cNvSpPr/>
          <p:nvPr/>
        </p:nvSpPr>
        <p:spPr bwMode="auto">
          <a:xfrm flipH="1" flipV="1">
            <a:off x="-1440" y="0"/>
            <a:ext cx="900000" cy="90000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3879" cy="6465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3"/>
          <p:cNvSpPr/>
          <p:nvPr/>
        </p:nvSpPr>
        <p:spPr bwMode="auto">
          <a:xfrm>
            <a:off x="967680" y="3123558"/>
            <a:ext cx="6231672" cy="1324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000" b="1" strike="noStrike" spc="-1">
                <a:solidFill>
                  <a:srgbClr val="3D284E"/>
                </a:solidFill>
                <a:latin typeface="Arial"/>
                <a:ea typeface="DejaVu Sans"/>
              </a:rPr>
              <a:t>Проведение аккредитационного мониторинга системы образования в 2023 году </a:t>
            </a:r>
            <a:endParaRPr lang="ru-RU" sz="3000" b="0" strike="noStrike" spc="-1">
              <a:latin typeface="Arial"/>
            </a:endParaRPr>
          </a:p>
        </p:txBody>
      </p:sp>
      <p:pic>
        <p:nvPicPr>
          <p:cNvPr id="130" name="Рисунок 5"/>
          <p:cNvPicPr/>
          <p:nvPr/>
        </p:nvPicPr>
        <p:blipFill>
          <a:blip r:embed="rId2"/>
          <a:stretch/>
        </p:blipFill>
        <p:spPr bwMode="auto">
          <a:xfrm>
            <a:off x="4148478" y="180864"/>
            <a:ext cx="1806840" cy="1636560"/>
          </a:xfrm>
          <a:prstGeom prst="rect">
            <a:avLst/>
          </a:prstGeom>
          <a:ln w="0">
            <a:noFill/>
          </a:ln>
        </p:spPr>
      </p:pic>
      <p:sp>
        <p:nvSpPr>
          <p:cNvPr id="131" name="Параллелограмм 8"/>
          <p:cNvSpPr/>
          <p:nvPr/>
        </p:nvSpPr>
        <p:spPr bwMode="auto">
          <a:xfrm flipH="1">
            <a:off x="-648720" y="3785400"/>
            <a:ext cx="2073600" cy="1931759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3" name="Picture 5" descr="sarat01"/>
          <p:cNvPicPr/>
          <p:nvPr/>
        </p:nvPicPr>
        <p:blipFill>
          <a:blip r:embed="rId3"/>
          <a:stretch/>
        </p:blipFill>
        <p:spPr bwMode="auto">
          <a:xfrm>
            <a:off x="452851" y="345994"/>
            <a:ext cx="757513" cy="1150790"/>
          </a:xfrm>
          <a:prstGeom prst="rect">
            <a:avLst/>
          </a:prstGeom>
          <a:ln w="9525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4" name="Прямоугольник 12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35" name="Прямоугольник 18"/>
          <p:cNvSpPr/>
          <p:nvPr/>
        </p:nvSpPr>
        <p:spPr bwMode="auto">
          <a:xfrm>
            <a:off x="1620000" y="5823000"/>
            <a:ext cx="48628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19.07.2023 № 1258 «О региональном координаторе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6" name="Равнобедренный треугольник 1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Прямоугольник 22"/>
          <p:cNvSpPr/>
          <p:nvPr/>
        </p:nvSpPr>
        <p:spPr bwMode="auto">
          <a:xfrm>
            <a:off x="7152840" y="5892840"/>
            <a:ext cx="485928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Письмо от 27.07.2023 № 01-26/4817 «Об осуществлении аккредитационного мониторинга»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38" name="Равнобедренный треугольник 30"/>
          <p:cNvSpPr/>
          <p:nvPr/>
        </p:nvSpPr>
        <p:spPr bwMode="auto">
          <a:xfrm rot="5400000">
            <a:off x="953280" y="379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Прямоугольник 33"/>
          <p:cNvSpPr/>
          <p:nvPr/>
        </p:nvSpPr>
        <p:spPr bwMode="auto">
          <a:xfrm>
            <a:off x="1616400" y="5283720"/>
            <a:ext cx="10442880" cy="43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21.07.2023 № 1263 «Об осуществлении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40" name="Равнобедренный треугольник 34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Прямая соединительная линия 3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Прямая соединительная линия 36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Прямая соединительная линия 37"/>
          <p:cNvSpPr/>
          <p:nvPr/>
        </p:nvSpPr>
        <p:spPr bwMode="auto">
          <a:xfrm>
            <a:off x="108000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Прямая соединительная линия 38"/>
          <p:cNvSpPr/>
          <p:nvPr/>
        </p:nvSpPr>
        <p:spPr bwMode="auto">
          <a:xfrm>
            <a:off x="1207080" y="66474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Прямоугольник 42"/>
          <p:cNvSpPr/>
          <p:nvPr/>
        </p:nvSpPr>
        <p:spPr bwMode="auto">
          <a:xfrm>
            <a:off x="1616400" y="2160000"/>
            <a:ext cx="10802880" cy="46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Статья 97 Федерального закона от 29.12.2012 № 273-ФЗ «Об образовании в Российской Федерации»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46" name="Равнобедренный треугольник 43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Прямоугольник 39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 ФЕДЕРАЛЬНЫЙ УРОВЕНЬ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8" name="Прямоугольник 1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49" name="TextBox 190"/>
          <p:cNvSpPr/>
          <p:nvPr/>
        </p:nvSpPr>
        <p:spPr bwMode="auto">
          <a:xfrm>
            <a:off x="1568880" y="2729160"/>
            <a:ext cx="1067040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Постановление Правительства РФ от 05.08.2013 N 662  «Об осуществлении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0" name="TextBox 191"/>
          <p:cNvSpPr/>
          <p:nvPr/>
        </p:nvSpPr>
        <p:spPr bwMode="auto">
          <a:xfrm>
            <a:off x="1593720" y="3443400"/>
            <a:ext cx="10645560" cy="158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22272F"/>
                </a:solidFill>
                <a:latin typeface="PT Astra Serif"/>
                <a:ea typeface="DejaVu Sans"/>
              </a:rPr>
              <a:t>П</a:t>
            </a:r>
            <a:r>
              <a:rPr lang="ru-RU" sz="1700" b="1" strike="noStrike" spc="-1">
                <a:solidFill>
                  <a:srgbClr val="423D67"/>
                </a:solidFill>
                <a:latin typeface="PT Astra Serif"/>
                <a:ea typeface="DejaVu Sans"/>
              </a:rPr>
              <a:t>риказ Федеральной службы по надзору в сфере образования и науки, Министерства просвещения РФ, Министерства науки и высшего образования РФ от 24 апреля 2023 г. № 660/306/448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1" name="TextBox 192"/>
          <p:cNvSpPr/>
          <p:nvPr/>
        </p:nvSpPr>
        <p:spPr bwMode="auto">
          <a:xfrm>
            <a:off x="3600000" y="4860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РЕГИОНАЛЬНЫЙ УРОВЕНЬ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2" name="Прямоугольник 51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 dirty="0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 dirty="0">
              <a:latin typeface="Arial"/>
            </a:endParaRPr>
          </a:p>
        </p:txBody>
      </p:sp>
      <p:sp>
        <p:nvSpPr>
          <p:cNvPr id="153" name="Прямоугольник 61"/>
          <p:cNvSpPr/>
          <p:nvPr/>
        </p:nvSpPr>
        <p:spPr bwMode="auto">
          <a:xfrm>
            <a:off x="2520000" y="5040000"/>
            <a:ext cx="82285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 всем аккредитованным образовательным программам Школа/СПО, </a:t>
            </a:r>
            <a:r>
              <a:rPr sz="1700"/>
              <a:t/>
            </a:r>
            <a:br>
              <a:rPr sz="1700"/>
            </a:b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соответствующим установленным требованиям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54" name="Равнобедренный треугольник 13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Прямоугольник 62"/>
          <p:cNvSpPr/>
          <p:nvPr/>
        </p:nvSpPr>
        <p:spPr bwMode="auto">
          <a:xfrm>
            <a:off x="7018392" y="5860790"/>
            <a:ext cx="5041031" cy="6584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Ввод данных ОО через информационную систему государственной аккредитации (ИС ГА)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(ЛК ОО/ЛК региональный координатор)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6" name="Равнобедренный треугольник 14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Прямоугольник 63"/>
          <p:cNvSpPr/>
          <p:nvPr/>
        </p:nvSpPr>
        <p:spPr bwMode="auto">
          <a:xfrm>
            <a:off x="1976400" y="5940000"/>
            <a:ext cx="4862880" cy="4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Загрузка данных по аккредитационным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 показателям Школа/СПО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158" name="Равнобедренный треугольник 15"/>
          <p:cNvSpPr/>
          <p:nvPr/>
        </p:nvSpPr>
        <p:spPr bwMode="auto">
          <a:xfrm rot="5400000">
            <a:off x="1006560" y="58521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Прямая соединительная линия 15"/>
          <p:cNvSpPr/>
          <p:nvPr/>
        </p:nvSpPr>
        <p:spPr bwMode="auto">
          <a:xfrm>
            <a:off x="1228320" y="270000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Прямая соединительная линия 17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Прямая соединительная линия 18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Прямая соединительная линия 19"/>
          <p:cNvSpPr/>
          <p:nvPr/>
        </p:nvSpPr>
        <p:spPr bwMode="auto">
          <a:xfrm>
            <a:off x="1207080" y="65710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Прямоугольник 64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4" name="Равнобедренный треугольник 16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Прямоугольник 66"/>
          <p:cNvSpPr/>
          <p:nvPr/>
        </p:nvSpPr>
        <p:spPr bwMode="auto">
          <a:xfrm>
            <a:off x="1146600" y="126000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ОРГАНИЗАТОРЫ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66" name="Прямоугольник 6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67" name="Прямоугольник 6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8" name="Прямоугольник 69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69" name="TextBox 211"/>
          <p:cNvSpPr/>
          <p:nvPr/>
        </p:nvSpPr>
        <p:spPr bwMode="auto">
          <a:xfrm>
            <a:off x="1568880" y="2907000"/>
            <a:ext cx="653040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просвещения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0" name="TextBox 212"/>
          <p:cNvSpPr/>
          <p:nvPr/>
        </p:nvSpPr>
        <p:spPr bwMode="auto">
          <a:xfrm>
            <a:off x="1593720" y="3565080"/>
            <a:ext cx="9565560" cy="5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образования и науки 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1" name="TextBox 213"/>
          <p:cNvSpPr/>
          <p:nvPr/>
        </p:nvSpPr>
        <p:spPr bwMode="auto">
          <a:xfrm>
            <a:off x="3573720" y="4347000"/>
            <a:ext cx="5425560" cy="3322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ПОРЯДОК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2" name="Прямоугольник 44"/>
          <p:cNvSpPr/>
          <p:nvPr/>
        </p:nvSpPr>
        <p:spPr bwMode="auto">
          <a:xfrm>
            <a:off x="1146600" y="399960"/>
            <a:ext cx="10712880" cy="537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9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900" b="0" strike="noStrike" spc="-1">
              <a:latin typeface="Arial"/>
            </a:endParaRPr>
          </a:p>
        </p:txBody>
      </p:sp>
      <p:sp>
        <p:nvSpPr>
          <p:cNvPr id="173" name="Прямоугольник 45"/>
          <p:cNvSpPr/>
          <p:nvPr/>
        </p:nvSpPr>
        <p:spPr bwMode="auto">
          <a:xfrm>
            <a:off x="1440000" y="4061880"/>
            <a:ext cx="10619280" cy="74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Направление Федеральной службой по надзору в сфере образования</a:t>
            </a:r>
            <a:r>
              <a:rPr sz="1600"/>
              <a:t/>
            </a:r>
            <a:br>
              <a:rPr sz="1600"/>
            </a:b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20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74" name="Равнобедренный треугольник 9"/>
          <p:cNvSpPr/>
          <p:nvPr/>
        </p:nvSpPr>
        <p:spPr bwMode="auto">
          <a:xfrm rot="5400000">
            <a:off x="953280" y="28951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Прямоугольник 46"/>
          <p:cNvSpPr/>
          <p:nvPr/>
        </p:nvSpPr>
        <p:spPr bwMode="auto">
          <a:xfrm>
            <a:off x="1333080" y="5940000"/>
            <a:ext cx="10765583" cy="1097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информационно-телекоммуникационной сети 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«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Интернет</a:t>
            </a:r>
            <a:r>
              <a:rPr lang="ru-RU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»</a:t>
            </a:r>
            <a:r>
              <a:rPr lang="en-US" sz="1800" b="1" strike="noStrike" spc="0">
                <a:solidFill>
                  <a:srgbClr val="000000"/>
                </a:solidFill>
                <a:latin typeface="PT Astra Serif"/>
                <a:ea typeface="DejaVu Sans"/>
              </a:rPr>
              <a:t>                </a:t>
            </a:r>
            <a:r>
              <a:rPr lang="ru-RU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                                                                                                                 </a:t>
            </a:r>
            <a:r>
              <a:rPr lang="ru-RU" sz="16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июня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6" name="Равнобедренный треугольник 10"/>
          <p:cNvSpPr/>
          <p:nvPr/>
        </p:nvSpPr>
        <p:spPr bwMode="auto">
          <a:xfrm rot="5400000">
            <a:off x="953280" y="349884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Прямоугольник 47"/>
          <p:cNvSpPr/>
          <p:nvPr/>
        </p:nvSpPr>
        <p:spPr bwMode="auto">
          <a:xfrm>
            <a:off x="1361160" y="5092920"/>
            <a:ext cx="10737360" cy="54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Подготовка на основании полученного Итогового отчета рекомендаций</a:t>
            </a:r>
            <a:r>
              <a:rPr sz="1800"/>
              <a:t/>
            </a:r>
            <a:br>
              <a:rPr sz="1800"/>
            </a:b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 повышению качества образования и направление их в организации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мая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8" name="Равнобедренный треугольник 11"/>
          <p:cNvSpPr/>
          <p:nvPr/>
        </p:nvSpPr>
        <p:spPr bwMode="auto">
          <a:xfrm rot="5400000">
            <a:off x="885600" y="6314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Прямая соединительная линия 10"/>
          <p:cNvSpPr/>
          <p:nvPr/>
        </p:nvSpPr>
        <p:spPr bwMode="auto">
          <a:xfrm>
            <a:off x="1228320" y="2700000"/>
            <a:ext cx="1083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Прямая соединительная линия 11"/>
          <p:cNvSpPr/>
          <p:nvPr/>
        </p:nvSpPr>
        <p:spPr bwMode="auto">
          <a:xfrm>
            <a:off x="1147680" y="330372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Прямая соединительная линия 12"/>
          <p:cNvSpPr/>
          <p:nvPr/>
        </p:nvSpPr>
        <p:spPr bwMode="auto">
          <a:xfrm>
            <a:off x="1147680" y="39074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Прямая соединительная линия 14"/>
          <p:cNvSpPr/>
          <p:nvPr/>
        </p:nvSpPr>
        <p:spPr bwMode="auto">
          <a:xfrm>
            <a:off x="1108800" y="701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Прямоугольник 48"/>
          <p:cNvSpPr/>
          <p:nvPr/>
        </p:nvSpPr>
        <p:spPr bwMode="auto">
          <a:xfrm>
            <a:off x="1616400" y="2301840"/>
            <a:ext cx="104428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9966FF"/>
                </a:solidFill>
                <a:latin typeface="Arial"/>
                <a:ea typeface="DejaVu Sans"/>
              </a:rPr>
              <a:t>                        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1 сентября — 1 декабря 2023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4" name="Равнобедренный треугольник 12"/>
          <p:cNvSpPr/>
          <p:nvPr/>
        </p:nvSpPr>
        <p:spPr bwMode="auto">
          <a:xfrm rot="5400000">
            <a:off x="953280" y="22917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Прямоугольник 56"/>
          <p:cNvSpPr/>
          <p:nvPr/>
        </p:nvSpPr>
        <p:spPr bwMode="auto">
          <a:xfrm>
            <a:off x="1146600" y="1452240"/>
            <a:ext cx="110098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ПРОЦЕДУРА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6" name="Прямоугольник 57"/>
          <p:cNvSpPr/>
          <p:nvPr/>
        </p:nvSpPr>
        <p:spPr bwMode="auto">
          <a:xfrm>
            <a:off x="12357000" y="6768720"/>
            <a:ext cx="2620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187" name="Прямоугольник 59"/>
          <p:cNvSpPr/>
          <p:nvPr/>
        </p:nvSpPr>
        <p:spPr bwMode="auto">
          <a:xfrm>
            <a:off x="1440000" y="2301840"/>
            <a:ext cx="1061928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Сбор данных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8" name="TextBox 231"/>
          <p:cNvSpPr/>
          <p:nvPr/>
        </p:nvSpPr>
        <p:spPr bwMode="auto">
          <a:xfrm>
            <a:off x="1361160" y="2907000"/>
            <a:ext cx="10698480" cy="33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Обработка, обобщение и анализ собранной информации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25 января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89" name="TextBox 232"/>
          <p:cNvSpPr/>
          <p:nvPr/>
        </p:nvSpPr>
        <p:spPr bwMode="auto">
          <a:xfrm>
            <a:off x="1361160" y="3304080"/>
            <a:ext cx="11238480" cy="65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Подготовка итогового отчета о результатах аккредитационного мониторинга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15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190" name="Равнобедренный треугольник 1"/>
          <p:cNvSpPr/>
          <p:nvPr/>
        </p:nvSpPr>
        <p:spPr bwMode="auto">
          <a:xfrm rot="5400000">
            <a:off x="953280" y="415836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Прямая соединительная линия 1"/>
          <p:cNvSpPr/>
          <p:nvPr/>
        </p:nvSpPr>
        <p:spPr bwMode="auto">
          <a:xfrm>
            <a:off x="1147680" y="485964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Равнобедренный треугольник 2"/>
          <p:cNvSpPr/>
          <p:nvPr/>
        </p:nvSpPr>
        <p:spPr bwMode="auto">
          <a:xfrm rot="5400000">
            <a:off x="925200" y="5139720"/>
            <a:ext cx="602640" cy="2127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Прямая соединительная линия 2"/>
          <p:cNvSpPr/>
          <p:nvPr/>
        </p:nvSpPr>
        <p:spPr bwMode="auto">
          <a:xfrm>
            <a:off x="1108800" y="576000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" name="Прямоугольник 1"/>
          <p:cNvSpPr/>
          <p:nvPr/>
        </p:nvSpPr>
        <p:spPr bwMode="auto">
          <a:xfrm>
            <a:off x="2520000" y="33480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НАЧАЛЬНОЕ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5" name="Таблица 2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065803"/>
              </p:ext>
            </p:extLst>
          </p:nvPr>
        </p:nvGraphicFramePr>
        <p:xfrm>
          <a:off x="318240" y="1156680"/>
          <a:ext cx="12034799" cy="5777639"/>
        </p:xfrm>
        <a:graphic>
          <a:graphicData uri="http://schemas.openxmlformats.org/drawingml/2006/table">
            <a:tbl>
              <a:tblPr/>
              <a:tblGrid>
                <a:gridCol w="596879"/>
                <a:gridCol w="8165520"/>
                <a:gridCol w="2046240"/>
                <a:gridCol w="1226160"/>
              </a:tblGrid>
              <a:tr h="839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№ п/п</a:t>
                      </a:r>
                      <a:endParaRPr sz="1800" b="1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начального общего образования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8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 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 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0371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4        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</a:t>
                      </a:r>
                      <a:r>
                        <a:rPr sz="1800"/>
                        <a:t/>
                      </a:r>
                      <a:br>
                        <a:rPr sz="1800"/>
                      </a:br>
                      <a:endParaRPr lang="ru-RU" sz="18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 общем числе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70%-89%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676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" name="Прямоугольник 7"/>
          <p:cNvSpPr/>
          <p:nvPr/>
        </p:nvSpPr>
        <p:spPr bwMode="auto">
          <a:xfrm>
            <a:off x="2520000" y="114120"/>
            <a:ext cx="8099280" cy="5644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ОСНОВНОЕ ОБЩЕЕ ОБРАЗОВАНИЕ</a:t>
            </a:r>
            <a:endParaRPr lang="ru-RU" sz="1800" b="0" strike="noStrike" spc="-1">
              <a:latin typeface="Arial"/>
            </a:endParaRPr>
          </a:p>
        </p:txBody>
      </p:sp>
      <p:graphicFrame>
        <p:nvGraphicFramePr>
          <p:cNvPr id="197" name="Таблиц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122735"/>
              </p:ext>
            </p:extLst>
          </p:nvPr>
        </p:nvGraphicFramePr>
        <p:xfrm>
          <a:off x="900000" y="1107000"/>
          <a:ext cx="11458800" cy="6193920"/>
        </p:xfrm>
        <a:graphic>
          <a:graphicData uri="http://schemas.openxmlformats.org/drawingml/2006/table">
            <a:tbl>
              <a:tblPr/>
              <a:tblGrid>
                <a:gridCol w="295560"/>
                <a:gridCol w="7658280"/>
                <a:gridCol w="2742120"/>
                <a:gridCol w="762840"/>
              </a:tblGrid>
              <a:tr h="691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sz="1400" b="1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показателя основного общего образования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320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5328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165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sz="1400" b="1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  <a:tr h="423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" name="Прямоугольник 7"/>
          <p:cNvSpPr/>
          <p:nvPr/>
        </p:nvSpPr>
        <p:spPr bwMode="auto">
          <a:xfrm>
            <a:off x="2654796" y="215280"/>
            <a:ext cx="8099280" cy="81576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МЕТОДИКА РАСЧЕТА ПОКАЗАТЕЛЕЙ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МИНИМАЛЬНЫЕ ЗНАЧЕНИЯ</a:t>
            </a:r>
            <a:endParaRPr lang="ru-RU" sz="1800" b="0" strike="noStrike" spc="-1" dirty="0">
              <a:latin typeface="Arial"/>
            </a:endParaRPr>
          </a:p>
        </p:txBody>
      </p:sp>
      <p:graphicFrame>
        <p:nvGraphicFramePr>
          <p:cNvPr id="203" name="Таблиц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726535"/>
              </p:ext>
            </p:extLst>
          </p:nvPr>
        </p:nvGraphicFramePr>
        <p:xfrm>
          <a:off x="2304000" y="2231640"/>
          <a:ext cx="8532000" cy="2027880"/>
        </p:xfrm>
        <a:graphic>
          <a:graphicData uri="http://schemas.openxmlformats.org/drawingml/2006/table">
            <a:tbl>
              <a:tblPr/>
              <a:tblGrid>
                <a:gridCol w="4266000"/>
                <a:gridCol w="4266000"/>
              </a:tblGrid>
              <a:tr h="94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начальное общее образование</a:t>
                      </a:r>
                      <a:endParaRPr lang="ru-RU" sz="2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 dirty="0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не менее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30 </a:t>
                      </a: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баллов 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основное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не менее </a:t>
                      </a:r>
                      <a:r>
                        <a:rPr lang="ru-RU" sz="20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30 </a:t>
                      </a: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баллов </a:t>
                      </a:r>
                      <a:endParaRPr lang="ru-RU" sz="2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 dirty="0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706</Words>
  <Application>Microsoft Office PowerPoint</Application>
  <DocSecurity>0</DocSecurity>
  <PresentationFormat>Произвольный</PresentationFormat>
  <Paragraphs>127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СОШ Березовкое</cp:lastModifiedBy>
  <cp:revision>1284</cp:revision>
  <dcterms:created xsi:type="dcterms:W3CDTF">2020-06-19T06:58:49Z</dcterms:created>
  <dcterms:modified xsi:type="dcterms:W3CDTF">2023-09-22T04:13:13Z</dcterms:modified>
  <dc:identifier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Произвольный</vt:lpwstr>
  </property>
  <property fmtid="{D5CDD505-2E9C-101B-9397-08002B2CF9AE}" pid="4" name="Slides">
    <vt:i4>10</vt:i4>
  </property>
</Properties>
</file>